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0" r:id="rId1"/>
    <p:sldMasterId id="2147483763" r:id="rId2"/>
    <p:sldMasterId id="2147483778" r:id="rId3"/>
  </p:sldMasterIdLst>
  <p:notesMasterIdLst>
    <p:notesMasterId r:id="rId14"/>
  </p:notesMasterIdLst>
  <p:handoutMasterIdLst>
    <p:handoutMasterId r:id="rId15"/>
  </p:handoutMasterIdLst>
  <p:sldIdLst>
    <p:sldId id="256" r:id="rId4"/>
    <p:sldId id="258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0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Bold" panose="020F0702030404030204" pitchFamily="34" charset="0"/>
      <p:bold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214"/>
    <a:srgbClr val="D72300"/>
    <a:srgbClr val="D72305"/>
    <a:srgbClr val="64378C"/>
    <a:srgbClr val="1E4696"/>
    <a:srgbClr val="FFFFFF"/>
    <a:srgbClr val="288732"/>
    <a:srgbClr val="2869AF"/>
    <a:srgbClr val="8C2D82"/>
    <a:srgbClr val="19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6149"/>
  </p:normalViewPr>
  <p:slideViewPr>
    <p:cSldViewPr snapToGrid="0" snapToObjects="1">
      <p:cViewPr varScale="1">
        <p:scale>
          <a:sx n="107" d="100"/>
          <a:sy n="107" d="100"/>
        </p:scale>
        <p:origin x="7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39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05.11.2023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sv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../media/image32.jpeg"/><Relationship Id="rId4" Type="http://schemas.openxmlformats.org/officeDocument/2006/relationships/image" Target="../media/image6.svg"/><Relationship Id="rId9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1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AC6EFDD4-BDB1-C248-B67A-54FD720942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6FB93C-A6A1-D749-9CDF-E507C131B5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58EF5B3-5EC8-0844-A3DD-CBFEBD07C73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9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FF62C90F-85E8-E847-A097-D0E668E9A6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D629A41-EDA5-A74D-BCA2-89BF44E8A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61E0C3FA-37DC-0949-9C50-BFA7C43FB78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11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3934908-D07A-F34B-B2FE-CBC3850561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6F93C62-4210-7343-9C5C-3EC49DEEAE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77B6F833-E121-204A-BD5D-023E4FFB8E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77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DC17CA4-2448-B14F-8716-E7B79B8E0E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C828CAAD-EF41-3F4B-A7A5-A964FDBF079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D145D9C-177A-AD45-BBAE-C8041823214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5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D31CDDB6-71FC-5B42-AF30-866EBE2F0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21AC7D0-86A3-4E4B-9199-3C960B8B92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A8EE0C8C-5DC7-8C4E-92BC-57098EFD23E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42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A945BA-EBB1-3F46-A521-52EFE3C0AA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20BFE1E1-A0D5-D349-8089-A4C3CABA5DB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087B747-EDA8-E84D-AC35-80B47E532A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46E90D-9EB9-0948-A56B-513D453D7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99FB155-EC38-ED49-B00F-C87B4C0D4B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76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BBA7A28B-B950-8A49-9C4C-4959D04978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4B88340-A940-FD4B-93D5-B2E697B2A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A71542B6-97FD-8E4F-A627-B59482EDC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31F679C-2B53-5A42-A927-C1121C2AA06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8">
            <a:extLst>
              <a:ext uri="{FF2B5EF4-FFF2-40B4-BE49-F238E27FC236}">
                <a16:creationId xmlns:a16="http://schemas.microsoft.com/office/drawing/2014/main" id="{151CC415-D610-164F-8212-19D930A4FE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878014"/>
            <a:ext cx="12192000" cy="4979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E5D8AC-DBDD-8042-8A9E-253E12704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85222" y="399917"/>
            <a:ext cx="1734897" cy="8802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A73AD921-16F2-3B46-9FDD-5415DE1C05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0" y="638502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26BDA-907D-2E47-B1CD-6C22CA6027FD}"/>
              </a:ext>
            </a:extLst>
          </p:cNvPr>
          <p:cNvSpPr txBox="1"/>
          <p:nvPr userDrawn="1"/>
        </p:nvSpPr>
        <p:spPr>
          <a:xfrm>
            <a:off x="-2356645" y="182249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575FA1-3AA5-F649-816C-2E0662725254}"/>
              </a:ext>
            </a:extLst>
          </p:cNvPr>
          <p:cNvSpPr txBox="1"/>
          <p:nvPr userDrawn="1"/>
        </p:nvSpPr>
        <p:spPr>
          <a:xfrm>
            <a:off x="-2356646" y="6527464"/>
            <a:ext cx="1915971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Domain/sonstige Info</a:t>
            </a:r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A0983EF8-6907-9B4B-9370-19CC69B038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1198800"/>
            <a:ext cx="1319153" cy="222568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73CCAF-E7C6-2047-9734-90C61A6AE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5608EE6-59A4-664F-A0E9-3A7180836C3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7941B59-A3C9-3D41-BCD5-6E217D5D94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7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ENDE_V2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E7EBA15-E6DE-9944-99E0-ABDB4E5D71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6372000"/>
            <a:ext cx="9013364" cy="2848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 err="1"/>
              <a:t>www.h-ka.de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9BEB07F-910E-0E46-BDFE-125F07CADA4E}"/>
              </a:ext>
            </a:extLst>
          </p:cNvPr>
          <p:cNvSpPr txBox="1"/>
          <p:nvPr userDrawn="1"/>
        </p:nvSpPr>
        <p:spPr>
          <a:xfrm>
            <a:off x="13390384" y="3850088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B5ACA4C-4F39-604A-9FE7-667DCEBC13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aseline="0">
                <a:solidFill>
                  <a:srgbClr val="D72305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D27FEBF-F841-9845-B6A8-6D30973528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305"/>
            <a:ext cx="135636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31604B-8620-CA4A-AC7F-053FE140E4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32DFD38-CF2E-AA46-B671-B849F4415C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4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 dirty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4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Cover_V3">
    <p:bg>
      <p:bgPr>
        <a:solidFill>
          <a:srgbClr val="288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Willkommen!</a:t>
            </a:r>
          </a:p>
          <a:p>
            <a:pPr lvl="0"/>
            <a:r>
              <a:rPr lang="de-DE" dirty="0"/>
              <a:t>Hier steht die Headline </a:t>
            </a:r>
            <a:br>
              <a:rPr lang="de-DE" dirty="0"/>
            </a:br>
            <a:r>
              <a:rPr lang="de-DE" dirty="0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34964" y="296863"/>
            <a:ext cx="1737358" cy="96773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6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18pt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18pt</a:t>
            </a:r>
          </a:p>
          <a:p>
            <a:pPr lvl="3"/>
            <a:r>
              <a:rPr lang="de-DE" dirty="0"/>
              <a:t>Vierte Ebene 18pt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AA4CCEC-3794-0D4A-81F9-043900509A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A20817-32B1-B242-B903-895297FA55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C47507-8421-B144-8718-EAA64FBC659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545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Mastertextformat bearbeiten 14,5pt</a:t>
            </a:r>
          </a:p>
          <a:p>
            <a:pPr lvl="1"/>
            <a:r>
              <a:rPr lang="de-DE" dirty="0"/>
              <a:t>Zweite Ebene 14,5pt</a:t>
            </a:r>
          </a:p>
          <a:p>
            <a:pPr lvl="2"/>
            <a:r>
              <a:rPr lang="de-DE" dirty="0"/>
              <a:t>Dritte Ebene 14,5pt</a:t>
            </a:r>
          </a:p>
          <a:p>
            <a:pPr lvl="3"/>
            <a:r>
              <a:rPr lang="de-DE" dirty="0"/>
              <a:t>Vierte Ebene 14,5pt</a:t>
            </a:r>
          </a:p>
          <a:p>
            <a:pPr lvl="4"/>
            <a:r>
              <a:rPr lang="de-DE" dirty="0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dirty="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54356BD5-DB03-1449-A572-5779D638C6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E887995-028D-6C44-BECC-B0921F39BA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7BFEE7A1-41FF-3044-993F-EECEA6B00F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721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1329399295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D022BEBB-328C-1940-BEB1-277BFC5172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2D6DFA1E-EE28-CD48-AA7E-895173C717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9B5C39AF-B6E9-664C-B139-42FECD723A4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8824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rgbClr val="288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D4D0C22E-76AB-A244-B5FB-97EBFE97C6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7613CB5-15D8-3946-99CC-E259587959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2FAD2355-AD5E-C64A-893E-0EFD7C2AE7C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15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rgbClr val="28873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97F0D1A6-FD6F-584C-938D-8516E66E11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3145BFF-FF4F-DE41-B1A1-4FCA1A2BD8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4C47E3EA-24FF-504E-AD46-9C0932617D0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992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 dirty="0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März 2021</a:t>
            </a:r>
            <a:endParaRPr lang="de-DE" sz="1000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14C5052E-B1CF-5446-963D-8410658522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Mastertextformat bearbeiten 32pt / ZA 30pt</a:t>
            </a:r>
          </a:p>
          <a:p>
            <a:pPr lvl="1"/>
            <a:r>
              <a:rPr lang="de-DE" dirty="0"/>
              <a:t>Zweite Ebene 18pt</a:t>
            </a:r>
          </a:p>
          <a:p>
            <a:pPr lvl="2"/>
            <a:r>
              <a:rPr lang="de-DE" dirty="0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6EE94EA1-EC6C-3340-8738-64C86E168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8" cy="448988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B4B3FF41-B851-1941-8364-2576FAF72BB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27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4" y="296864"/>
            <a:ext cx="1737358" cy="967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67" r:id="rId2"/>
    <p:sldLayoutId id="214748376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rgbClr val="28873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288732"/>
                </a:solidFill>
              </a:defRPr>
            </a:lvl1pPr>
          </a:lstStyle>
          <a:p>
            <a:r>
              <a:rPr lang="de-DE"/>
              <a:t>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18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/>
  <p:txStyles>
    <p:titleStyle>
      <a:lvl1pPr algn="l" defTabSz="414772" rtl="0" eaLnBrk="1" latinLnBrk="0" hangingPunct="1">
        <a:lnSpc>
          <a:spcPct val="90000"/>
        </a:lnSpc>
        <a:spcBef>
          <a:spcPct val="0"/>
        </a:spcBef>
        <a:buNone/>
        <a:defRPr sz="2948" kern="1200" baseline="0">
          <a:solidFill>
            <a:schemeClr val="tx1"/>
          </a:solidFill>
          <a:latin typeface="Calibri Bold" pitchFamily="2" charset="77"/>
          <a:ea typeface="+mj-ea"/>
          <a:cs typeface="+mj-cs"/>
        </a:defRPr>
      </a:lvl1pPr>
    </p:titleStyle>
    <p:bodyStyle>
      <a:lvl1pPr marL="103693" indent="-103693" algn="l" defTabSz="41477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11079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89" kern="1200">
          <a:solidFill>
            <a:schemeClr val="tx1"/>
          </a:solidFill>
          <a:latin typeface="+mn-lt"/>
          <a:ea typeface="+mn-ea"/>
          <a:cs typeface="+mn-cs"/>
        </a:defRPr>
      </a:lvl2pPr>
      <a:lvl3pPr marL="518465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725851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933237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140623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348008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555394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762780" indent="-103693" algn="l" defTabSz="414772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1pPr>
      <a:lvl2pPr marL="20738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2pPr>
      <a:lvl3pPr marL="414772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3pPr>
      <a:lvl4pPr marL="622158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4pPr>
      <a:lvl5pPr marL="829544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5pPr>
      <a:lvl6pPr marL="1036930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6pPr>
      <a:lvl7pPr marL="1244316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7pPr>
      <a:lvl8pPr marL="1451701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8pPr>
      <a:lvl9pPr marL="1659087" algn="l" defTabSz="414772" rtl="0" eaLnBrk="1" latinLnBrk="0" hangingPunct="1">
        <a:defRPr sz="8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11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-online.de/leben/familie/id_76208420/muehle-spielen-so-gelingt-anfaengern-der-einstieg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atabasecamp.de/ki/q-learning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mlq.ai/deep-reinforcement-learning-q-learn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C38BDF2B-0889-6F13-069E-2675D30EBA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3229" b="232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CAE4E25-B37F-002E-7279-AED20E3C9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200" dirty="0"/>
              <a:t>Entwicklung und Implementierung eines Deep-Q-Learning-Algorithmus am Beispiel eines Mühlespiels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2AB930FD-8760-8218-7C46-E0E1DE3FD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9B1ACBF-633B-B903-6344-6072A2AA02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Clemens Diener, Andre Kronsbein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357342-2A80-A26D-405D-ACB2B651B49F}"/>
              </a:ext>
            </a:extLst>
          </p:cNvPr>
          <p:cNvSpPr txBox="1"/>
          <p:nvPr/>
        </p:nvSpPr>
        <p:spPr>
          <a:xfrm>
            <a:off x="9087105" y="6409765"/>
            <a:ext cx="2770095" cy="2018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r>
              <a:rPr lang="de-DE" dirty="0">
                <a:hlinkClick r:id="rId3"/>
              </a:rPr>
              <a:t>Mühle spielen: So gelingt Anfängern der Einstieg (t-online.de)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64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DB3EDD2-8029-9638-57D7-582CBBB32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26A2672-1BCD-A5C9-DFDC-D8DAD1BAB4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47FA49-3C1A-F089-05AE-FCE2EE182E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29375"/>
            <a:ext cx="2743200" cy="98425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9D7788-BC0C-A061-0919-5351ABC3A9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153150"/>
            <a:ext cx="10909300" cy="1397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C843A21-701F-C25A-2792-DD30DE15160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273800"/>
            <a:ext cx="2743200" cy="1333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0204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D37DE7EE-7C20-CBAD-8494-96420FE86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BAB0E-5BF4-2087-536E-5AF51BC029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53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D37DE7EE-7C20-CBAD-8494-96420FE863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BAB0E-5BF4-2087-536E-5AF51BC029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0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BAB0E-5BF4-2087-536E-5AF51BC029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1295" y="5752431"/>
            <a:ext cx="2004988" cy="129480"/>
          </a:xfrm>
        </p:spPr>
        <p:txBody>
          <a:bodyPr/>
          <a:lstStyle/>
          <a:p>
            <a:r>
              <a:rPr lang="de-DE" dirty="0">
                <a:hlinkClick r:id="rId2"/>
              </a:rPr>
              <a:t>Q-Learning - einfach erklärt | Data </a:t>
            </a:r>
            <a:r>
              <a:rPr lang="de-DE" dirty="0" err="1">
                <a:hlinkClick r:id="rId2"/>
              </a:rPr>
              <a:t>Basecamp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Klassisches Q-Learning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0026DBA-813B-A77A-EB51-43D2AE7359CF}"/>
                  </a:ext>
                </a:extLst>
              </p:cNvPr>
              <p:cNvSpPr txBox="1"/>
              <p:nvPr/>
            </p:nvSpPr>
            <p:spPr>
              <a:xfrm>
                <a:off x="717436" y="3258631"/>
                <a:ext cx="9197265" cy="2286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⋅(</m:t>
                      </m:r>
                      <m:sSub>
                        <m:sSub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λ</m:t>
                      </m:r>
                      <m:r>
                        <a:rPr lang="de-DE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e-D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Zustand</a:t>
                </a: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Aktion</a:t>
                </a: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Q-Wert </a:t>
                </a: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e-DE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Reward</a:t>
                </a:r>
                <a:endParaRPr lang="de-D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de-DE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Lernrate</a:t>
                </a:r>
                <a:endParaRPr lang="de-DE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l">
                  <a:lnSpc>
                    <a:spcPct val="11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Discount-Faktor</a:t>
                </a:r>
                <a:endParaRPr lang="de-DE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0026DBA-813B-A77A-EB51-43D2AE735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36" y="3258631"/>
                <a:ext cx="9197265" cy="2286203"/>
              </a:xfrm>
              <a:prstGeom prst="rect">
                <a:avLst/>
              </a:prstGeom>
              <a:blipFill>
                <a:blip r:embed="rId3"/>
                <a:stretch>
                  <a:fillRect l="-597" b="-34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F89A098-E69F-7E95-D105-CCA83D9BF9BA}"/>
              </a:ext>
            </a:extLst>
          </p:cNvPr>
          <p:cNvSpPr txBox="1"/>
          <p:nvPr/>
        </p:nvSpPr>
        <p:spPr>
          <a:xfrm>
            <a:off x="1506071" y="1535191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de-DE" sz="2500" dirty="0" err="1">
              <a:latin typeface="Calibri" pitchFamily="2" charset="77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28A5829-070B-126C-CB24-96E262523FFC}"/>
              </a:ext>
            </a:extLst>
          </p:cNvPr>
          <p:cNvSpPr txBox="1"/>
          <p:nvPr/>
        </p:nvSpPr>
        <p:spPr>
          <a:xfrm>
            <a:off x="671295" y="1196975"/>
            <a:ext cx="914400" cy="914400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de-DE" sz="2500" dirty="0" err="1">
              <a:latin typeface="Calibri" pitchFamily="2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1B65455-31BB-214E-9748-F8A81B9D18D8}"/>
              </a:ext>
            </a:extLst>
          </p:cNvPr>
          <p:cNvSpPr txBox="1"/>
          <p:nvPr/>
        </p:nvSpPr>
        <p:spPr>
          <a:xfrm>
            <a:off x="717436" y="1279220"/>
            <a:ext cx="9413999" cy="1638067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itchFamily="2" charset="77"/>
              </a:rPr>
              <a:t>Reinforcement Learning</a:t>
            </a:r>
          </a:p>
          <a:p>
            <a:pPr marL="55024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latin typeface="Calibri" pitchFamily="2" charset="77"/>
              </a:rPr>
              <a:t>selbständige Entscheidungen</a:t>
            </a:r>
          </a:p>
          <a:p>
            <a:pPr marL="550240" lvl="1" indent="-342900">
              <a:buFont typeface="Symbol" panose="05050102010706020507" pitchFamily="18" charset="2"/>
              <a:buChar char="-"/>
            </a:pPr>
            <a:r>
              <a:rPr lang="de-DE" sz="2000" dirty="0">
                <a:latin typeface="Calibri" pitchFamily="2" charset="77"/>
              </a:rPr>
              <a:t>Keine Trainingsdaten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itchFamily="2" charset="77"/>
              </a:rPr>
              <a:t>„model-</a:t>
            </a:r>
            <a:r>
              <a:rPr lang="de-DE" sz="2000" dirty="0" err="1">
                <a:latin typeface="Calibri" pitchFamily="2" charset="77"/>
              </a:rPr>
              <a:t>free</a:t>
            </a:r>
            <a:r>
              <a:rPr lang="de-DE" sz="2000" dirty="0">
                <a:latin typeface="Calibri" pitchFamily="2" charset="77"/>
              </a:rPr>
              <a:t>“ – „</a:t>
            </a:r>
            <a:r>
              <a:rPr lang="de-DE" sz="2000" dirty="0" err="1">
                <a:latin typeface="Calibri" pitchFamily="2" charset="77"/>
              </a:rPr>
              <a:t>trial</a:t>
            </a:r>
            <a:r>
              <a:rPr lang="de-DE" sz="2000" dirty="0">
                <a:latin typeface="Calibri" pitchFamily="2" charset="77"/>
              </a:rPr>
              <a:t> and </a:t>
            </a:r>
            <a:r>
              <a:rPr lang="de-DE" sz="2000" dirty="0" err="1">
                <a:latin typeface="Calibri" pitchFamily="2" charset="77"/>
              </a:rPr>
              <a:t>error</a:t>
            </a:r>
            <a:r>
              <a:rPr lang="de-DE" sz="2000" dirty="0">
                <a:latin typeface="Calibri" pitchFamily="2" charset="77"/>
              </a:rPr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itchFamily="2" charset="77"/>
              </a:rPr>
              <a:t>Bewertung von Aktionen durch Belohnung / Bestrafung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DE" sz="2400" dirty="0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203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BAB0E-5BF4-2087-536E-5AF51BC029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96271" y="4604405"/>
            <a:ext cx="4622682" cy="97200"/>
          </a:xfrm>
        </p:spPr>
        <p:txBody>
          <a:bodyPr/>
          <a:lstStyle/>
          <a:p>
            <a:r>
              <a:rPr lang="en-US" sz="700" dirty="0">
                <a:hlinkClick r:id="rId2"/>
              </a:rPr>
              <a:t>Deep Reinforcement Learning: Guide to Deep Q-Learning (mlq.ai)</a:t>
            </a:r>
            <a:endParaRPr lang="de-DE" sz="700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Deep-Q-Learning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E179D91-FCB9-C06F-9A82-7893290F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49" y="489721"/>
            <a:ext cx="6265621" cy="411468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D8CE3B2-57B9-DF9A-4A88-7EA9456D625E}"/>
                  </a:ext>
                </a:extLst>
              </p:cNvPr>
              <p:cNvSpPr txBox="1"/>
              <p:nvPr/>
            </p:nvSpPr>
            <p:spPr>
              <a:xfrm>
                <a:off x="1878082" y="4917634"/>
                <a:ext cx="8163719" cy="738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8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de-DE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</m:d>
                      <m:r>
                        <a:rPr lang="de-DE" sz="18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de-DE" sz="18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1800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de-DE" sz="18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de-DE" sz="180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de-DE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de-DE" sz="18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sz="18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sz="18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r>
                            <a:rPr lang="de-DE" sz="180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e>
                            <m:sub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sz="18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DE" sz="18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de-DE" sz="18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de-DE" sz="18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1800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endParaRPr lang="de-DE" sz="1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CD8CE3B2-57B9-DF9A-4A88-7EA9456D6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082" y="4917634"/>
                <a:ext cx="8163719" cy="738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60BA1852-1A5C-3DEB-190B-917EA306DAFE}"/>
              </a:ext>
            </a:extLst>
          </p:cNvPr>
          <p:cNvSpPr txBox="1"/>
          <p:nvPr/>
        </p:nvSpPr>
        <p:spPr>
          <a:xfrm>
            <a:off x="4303837" y="5769136"/>
            <a:ext cx="1965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</a:rPr>
              <a:t>Trainieren des Netzes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FEC1BE-24B5-6A5F-9EF0-7CDDC8F24A37}"/>
              </a:ext>
            </a:extLst>
          </p:cNvPr>
          <p:cNvSpPr txBox="1"/>
          <p:nvPr/>
        </p:nvSpPr>
        <p:spPr>
          <a:xfrm>
            <a:off x="6381750" y="5769136"/>
            <a:ext cx="249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B050"/>
                </a:solidFill>
              </a:rPr>
              <a:t>Erstellen der Trainingsdaten</a:t>
            </a:r>
          </a:p>
        </p:txBody>
      </p:sp>
      <p:sp>
        <p:nvSpPr>
          <p:cNvPr id="19" name="Pfeil: nach oben 18">
            <a:extLst>
              <a:ext uri="{FF2B5EF4-FFF2-40B4-BE49-F238E27FC236}">
                <a16:creationId xmlns:a16="http://schemas.microsoft.com/office/drawing/2014/main" id="{EDFD4BC8-E92B-68EC-A640-86619750211B}"/>
              </a:ext>
            </a:extLst>
          </p:cNvPr>
          <p:cNvSpPr/>
          <p:nvPr/>
        </p:nvSpPr>
        <p:spPr>
          <a:xfrm>
            <a:off x="4989397" y="5355216"/>
            <a:ext cx="594804" cy="369332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Pfeil: nach oben 19">
            <a:extLst>
              <a:ext uri="{FF2B5EF4-FFF2-40B4-BE49-F238E27FC236}">
                <a16:creationId xmlns:a16="http://schemas.microsoft.com/office/drawing/2014/main" id="{2B50DD0D-18B6-8330-B75A-CA44822D5869}"/>
              </a:ext>
            </a:extLst>
          </p:cNvPr>
          <p:cNvSpPr/>
          <p:nvPr/>
        </p:nvSpPr>
        <p:spPr>
          <a:xfrm>
            <a:off x="7328545" y="5344248"/>
            <a:ext cx="594804" cy="369332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Mühle-Feld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666C86-DBBA-32F0-7C52-243F8DAF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05" y="279341"/>
            <a:ext cx="5171614" cy="60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Indizierung des Mühle-Feldes</a:t>
            </a:r>
          </a:p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A535F4-963F-3AD6-148E-DBDE077B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21" y="1196975"/>
            <a:ext cx="9500654" cy="44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9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3D4DFFD-7686-DB05-3090-73602307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81305"/>
            <a:ext cx="5308040" cy="62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8357D27-5927-3E4E-6ADC-747E988AED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A8EBA-F6F6-6968-5AE1-2BE8527654E0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2ACA70F-159E-78F2-1A93-DACB916B2B5B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 dirty="0"/>
              <a:t>November 2023</a:t>
            </a:r>
            <a:endParaRPr lang="de-DE" sz="10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D578B9C-51BF-972C-168F-4335EFEBED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Auswahl einer Aktion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9D71417-E1D8-2E77-DC28-87BF4738DE6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996EC39-DACC-6540-AE57-948709AB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831773"/>
            <a:ext cx="11049964" cy="10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27432"/>
      </p:ext>
    </p:extLst>
  </p:cSld>
  <p:clrMapOvr>
    <a:masterClrMapping/>
  </p:clrMapOvr>
</p:sld>
</file>

<file path=ppt/theme/theme1.xml><?xml version="1.0" encoding="utf-8"?>
<a:theme xmlns:a="http://schemas.openxmlformats.org/drawingml/2006/main" name="EI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F6FE5838-E985-0444-BA82-E2407BD59B90}"/>
    </a:ext>
  </a:extLst>
</a:theme>
</file>

<file path=ppt/theme/theme2.xml><?xml version="1.0" encoding="utf-8"?>
<a:theme xmlns:a="http://schemas.openxmlformats.org/drawingml/2006/main" name="EI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DC83980D-0759-7C49-8D56-37B38C213867}"/>
    </a:ext>
  </a:extLst>
</a:theme>
</file>

<file path=ppt/theme/theme3.xml><?xml version="1.0" encoding="utf-8"?>
<a:theme xmlns:a="http://schemas.openxmlformats.org/drawingml/2006/main" name="EIT_Präsentation // ENDE">
  <a:themeElements>
    <a:clrScheme name="HKA RGB_">
      <a:dk1>
        <a:srgbClr val="000000"/>
      </a:dk1>
      <a:lt1>
        <a:srgbClr val="FFFFFF"/>
      </a:lt1>
      <a:dk2>
        <a:srgbClr val="FFFFFF"/>
      </a:dk2>
      <a:lt2>
        <a:srgbClr val="E5322A"/>
      </a:lt2>
      <a:accent1>
        <a:srgbClr val="E53214"/>
      </a:accent1>
      <a:accent2>
        <a:srgbClr val="8B2C83"/>
      </a:accent2>
      <a:accent3>
        <a:srgbClr val="633680"/>
      </a:accent3>
      <a:accent4>
        <a:srgbClr val="1D4595"/>
      </a:accent4>
      <a:accent5>
        <a:srgbClr val="2869AF"/>
      </a:accent5>
      <a:accent6>
        <a:srgbClr val="198282"/>
      </a:accent6>
      <a:hlink>
        <a:srgbClr val="32AA45"/>
      </a:hlink>
      <a:folHlink>
        <a:srgbClr val="E63214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0525_CAP_HKA_CI-110_Powerpoint-Vorlage_4-3" id="{36888DAB-FF53-A440-8097-845CEFB1AA44}" vid="{E42CDC82-84E0-DD46-8893-D2D2E621558B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Cover</Template>
  <TotalTime>0</TotalTime>
  <Words>180</Words>
  <Application>Microsoft Office PowerPoint</Application>
  <PresentationFormat>Breitbild</PresentationFormat>
  <Paragraphs>53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Cambria Math</vt:lpstr>
      <vt:lpstr>Calibri Bold</vt:lpstr>
      <vt:lpstr>Symbol</vt:lpstr>
      <vt:lpstr>Calibri</vt:lpstr>
      <vt:lpstr>Arial</vt:lpstr>
      <vt:lpstr>EIT_Präsentation // Cover</vt:lpstr>
      <vt:lpstr>EIT_Präsentation // Inhalt</vt:lpstr>
      <vt:lpstr>EIT_Präsentation // ENDE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Verena Thaller</dc:creator>
  <cp:keywords/>
  <dc:description/>
  <cp:lastModifiedBy>Andre Kronsbein</cp:lastModifiedBy>
  <cp:revision>226</cp:revision>
  <cp:lastPrinted>2020-09-16T09:23:03Z</cp:lastPrinted>
  <dcterms:created xsi:type="dcterms:W3CDTF">2020-05-26T08:20:17Z</dcterms:created>
  <dcterms:modified xsi:type="dcterms:W3CDTF">2023-11-05T14:59:26Z</dcterms:modified>
  <cp:category/>
</cp:coreProperties>
</file>